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48" d="100"/>
          <a:sy n="48" d="100"/>
        </p:scale>
        <p:origin x="67" y="92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12/15/2018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12/15/2018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12/15/2018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12/15/2018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12/15/2018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12/15/2018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12/15/2018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12/15/2018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12/15/2018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12/15/2018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12/15/2018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12/15/2018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12/15/2018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12/15/2018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12/15/2018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12/15/2018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12/15/2018</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1.xml"/><Relationship Id="rId5" Type="http://schemas.openxmlformats.org/officeDocument/2006/relationships/image" Target="../media/image11.jpg"/><Relationship Id="rId4" Type="http://schemas.openxmlformats.org/officeDocument/2006/relationships/image" Target="../media/image10.jpg"/></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z="6600" dirty="0" smtClean="0"/>
              <a:t>Maths Open Morning</a:t>
            </a:r>
            <a:endParaRPr lang="en-GB" sz="6600" dirty="0"/>
          </a:p>
        </p:txBody>
      </p:sp>
      <p:sp>
        <p:nvSpPr>
          <p:cNvPr id="3" name="Subtitle 2"/>
          <p:cNvSpPr>
            <a:spLocks noGrp="1"/>
          </p:cNvSpPr>
          <p:nvPr>
            <p:ph type="subTitle" idx="1"/>
          </p:nvPr>
        </p:nvSpPr>
        <p:spPr/>
        <p:txBody>
          <a:bodyPr>
            <a:normAutofit/>
          </a:bodyPr>
          <a:lstStyle/>
          <a:p>
            <a:pPr algn="ctr"/>
            <a:r>
              <a:rPr lang="en-GB" sz="3200" dirty="0" err="1" smtClean="0"/>
              <a:t>Salcombe</a:t>
            </a:r>
            <a:r>
              <a:rPr lang="en-GB" sz="3200" dirty="0" smtClean="0"/>
              <a:t> C of E Primary School</a:t>
            </a:r>
            <a:endParaRPr lang="en-GB" sz="32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50878" y="377791"/>
            <a:ext cx="2479314" cy="2505808"/>
          </a:xfrm>
          <a:prstGeom prst="rect">
            <a:avLst/>
          </a:prstGeom>
        </p:spPr>
      </p:pic>
      <p:grpSp>
        <p:nvGrpSpPr>
          <p:cNvPr id="5" name="Group 4"/>
          <p:cNvGrpSpPr/>
          <p:nvPr/>
        </p:nvGrpSpPr>
        <p:grpSpPr>
          <a:xfrm>
            <a:off x="3244815" y="5404909"/>
            <a:ext cx="4291440" cy="910058"/>
            <a:chOff x="4895850" y="857250"/>
            <a:chExt cx="3057525" cy="838200"/>
          </a:xfrm>
        </p:grpSpPr>
        <p:sp>
          <p:nvSpPr>
            <p:cNvPr id="6" name="Rectangle 5"/>
            <p:cNvSpPr/>
            <p:nvPr/>
          </p:nvSpPr>
          <p:spPr>
            <a:xfrm>
              <a:off x="4895850" y="857250"/>
              <a:ext cx="3057525" cy="80962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pic>
          <p:nvPicPr>
            <p:cNvPr id="7" name="Picture 6" descr="FF_reversed_rgb"/>
            <p:cNvPicPr/>
            <p:nvPr/>
          </p:nvPicPr>
          <p:blipFill>
            <a:blip r:embed="rId3" cstate="print"/>
            <a:srcRect/>
            <a:stretch>
              <a:fillRect/>
            </a:stretch>
          </p:blipFill>
          <p:spPr bwMode="auto">
            <a:xfrm>
              <a:off x="4896271" y="890587"/>
              <a:ext cx="3057104" cy="804863"/>
            </a:xfrm>
            <a:prstGeom prst="rect">
              <a:avLst/>
            </a:prstGeom>
            <a:noFill/>
            <a:ln w="9525">
              <a:noFill/>
              <a:miter lim="800000"/>
              <a:headEnd/>
              <a:tailEnd/>
            </a:ln>
          </p:spPr>
        </p:pic>
      </p:grpSp>
    </p:spTree>
    <p:extLst>
      <p:ext uri="{BB962C8B-B14F-4D97-AF65-F5344CB8AC3E}">
        <p14:creationId xmlns:p14="http://schemas.microsoft.com/office/powerpoint/2010/main" val="28777486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45593" y="0"/>
            <a:ext cx="2054280" cy="1147215"/>
          </a:xfrm>
        </p:spPr>
        <p:txBody>
          <a:bodyPr/>
          <a:lstStyle/>
          <a:p>
            <a:pPr algn="l"/>
            <a:r>
              <a:rPr lang="en-GB" sz="6600" dirty="0" smtClean="0"/>
              <a:t>Aims</a:t>
            </a:r>
            <a:endParaRPr lang="en-GB" sz="6600" dirty="0"/>
          </a:p>
        </p:txBody>
      </p:sp>
      <p:sp>
        <p:nvSpPr>
          <p:cNvPr id="3" name="Subtitle 2"/>
          <p:cNvSpPr>
            <a:spLocks noGrp="1"/>
          </p:cNvSpPr>
          <p:nvPr>
            <p:ph type="subTitle" idx="1"/>
          </p:nvPr>
        </p:nvSpPr>
        <p:spPr>
          <a:xfrm>
            <a:off x="945592" y="1419929"/>
            <a:ext cx="8503207" cy="3777714"/>
          </a:xfrm>
        </p:spPr>
        <p:txBody>
          <a:bodyPr>
            <a:normAutofit/>
          </a:bodyPr>
          <a:lstStyle/>
          <a:p>
            <a:pPr marL="457200" indent="-457200" algn="l">
              <a:buFont typeface="Arial" panose="020B0604020202020204" pitchFamily="34" charset="0"/>
              <a:buChar char="•"/>
            </a:pPr>
            <a:r>
              <a:rPr lang="en-GB" sz="3200" dirty="0" smtClean="0"/>
              <a:t>To share the expectations of a mastery curriculum</a:t>
            </a:r>
          </a:p>
          <a:p>
            <a:pPr marL="457200" indent="-457200" algn="l">
              <a:buFont typeface="Arial" panose="020B0604020202020204" pitchFamily="34" charset="0"/>
              <a:buChar char="•"/>
            </a:pPr>
            <a:r>
              <a:rPr lang="en-GB" sz="3200" dirty="0" smtClean="0"/>
              <a:t>To share some of the activities that we do in school</a:t>
            </a:r>
          </a:p>
          <a:p>
            <a:pPr marL="457200" indent="-457200" algn="l">
              <a:buFont typeface="Arial" panose="020B0604020202020204" pitchFamily="34" charset="0"/>
              <a:buChar char="•"/>
            </a:pPr>
            <a:r>
              <a:rPr lang="en-GB" sz="3200" dirty="0" smtClean="0"/>
              <a:t>To provide ideas on how you can support your child at home</a:t>
            </a:r>
            <a:endParaRPr lang="en-GB" sz="3200" dirty="0"/>
          </a:p>
        </p:txBody>
      </p:sp>
    </p:spTree>
    <p:extLst>
      <p:ext uri="{BB962C8B-B14F-4D97-AF65-F5344CB8AC3E}">
        <p14:creationId xmlns:p14="http://schemas.microsoft.com/office/powerpoint/2010/main" val="11178150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45593" y="0"/>
            <a:ext cx="8358828" cy="1147215"/>
          </a:xfrm>
        </p:spPr>
        <p:txBody>
          <a:bodyPr/>
          <a:lstStyle/>
          <a:p>
            <a:pPr algn="l"/>
            <a:r>
              <a:rPr lang="en-GB" sz="4800" dirty="0" smtClean="0"/>
              <a:t>A child that is good at maths:</a:t>
            </a:r>
            <a:endParaRPr lang="en-GB" sz="4800" dirty="0"/>
          </a:p>
        </p:txBody>
      </p:sp>
      <p:sp>
        <p:nvSpPr>
          <p:cNvPr id="3" name="Subtitle 2"/>
          <p:cNvSpPr>
            <a:spLocks noGrp="1"/>
          </p:cNvSpPr>
          <p:nvPr>
            <p:ph type="subTitle" idx="1"/>
          </p:nvPr>
        </p:nvSpPr>
        <p:spPr>
          <a:xfrm>
            <a:off x="945593" y="1147215"/>
            <a:ext cx="8503207" cy="3777714"/>
          </a:xfrm>
        </p:spPr>
        <p:txBody>
          <a:bodyPr>
            <a:noAutofit/>
          </a:bodyPr>
          <a:lstStyle/>
          <a:p>
            <a:pPr marL="457200" indent="-457200" algn="l">
              <a:buFont typeface="Arial" panose="020B0604020202020204" pitchFamily="34" charset="0"/>
              <a:buChar char="•"/>
            </a:pPr>
            <a:r>
              <a:rPr lang="en-GB" sz="2800" dirty="0" smtClean="0"/>
              <a:t>Takes risks</a:t>
            </a:r>
          </a:p>
          <a:p>
            <a:pPr marL="457200" indent="-457200" algn="l">
              <a:buFont typeface="Arial" panose="020B0604020202020204" pitchFamily="34" charset="0"/>
              <a:buChar char="•"/>
            </a:pPr>
            <a:r>
              <a:rPr lang="en-GB" sz="2800" dirty="0" smtClean="0"/>
              <a:t>Asks questions and explores alternative solutions without fear of being wrong</a:t>
            </a:r>
          </a:p>
          <a:p>
            <a:pPr marL="457200" indent="-457200" algn="l">
              <a:buFont typeface="Arial" panose="020B0604020202020204" pitchFamily="34" charset="0"/>
              <a:buChar char="•"/>
            </a:pPr>
            <a:r>
              <a:rPr lang="en-GB" sz="2800" dirty="0" smtClean="0"/>
              <a:t>Enjoys exploring and applying mathematical concepts to understand and solve problems </a:t>
            </a:r>
          </a:p>
          <a:p>
            <a:pPr marL="457200" indent="-457200" algn="l">
              <a:buFont typeface="Arial" panose="020B0604020202020204" pitchFamily="34" charset="0"/>
              <a:buChar char="•"/>
            </a:pPr>
            <a:r>
              <a:rPr lang="en-GB" sz="2800" dirty="0" smtClean="0"/>
              <a:t>Explains their thinking and presenting their solutions to others in a variety of ways</a:t>
            </a:r>
          </a:p>
          <a:p>
            <a:pPr marL="457200" indent="-457200" algn="l">
              <a:buFont typeface="Arial" panose="020B0604020202020204" pitchFamily="34" charset="0"/>
              <a:buChar char="•"/>
            </a:pPr>
            <a:r>
              <a:rPr lang="en-GB" sz="2800" dirty="0" smtClean="0"/>
              <a:t>Reasons logically and creatively through discussion of mathematical ideas and concepts</a:t>
            </a:r>
          </a:p>
          <a:p>
            <a:pPr marL="457200" indent="-457200" algn="l">
              <a:buFont typeface="Arial" panose="020B0604020202020204" pitchFamily="34" charset="0"/>
              <a:buChar char="•"/>
            </a:pPr>
            <a:r>
              <a:rPr lang="en-GB" sz="2800" dirty="0" smtClean="0"/>
              <a:t>Becomes a fluent, flexible thinker able to see and make connections</a:t>
            </a:r>
            <a:endParaRPr lang="en-GB" sz="2800" dirty="0"/>
          </a:p>
        </p:txBody>
      </p:sp>
    </p:spTree>
    <p:extLst>
      <p:ext uri="{BB962C8B-B14F-4D97-AF65-F5344CB8AC3E}">
        <p14:creationId xmlns:p14="http://schemas.microsoft.com/office/powerpoint/2010/main" val="2568112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45593" y="0"/>
            <a:ext cx="8358828" cy="1147215"/>
          </a:xfrm>
        </p:spPr>
        <p:txBody>
          <a:bodyPr/>
          <a:lstStyle/>
          <a:p>
            <a:pPr algn="l"/>
            <a:r>
              <a:rPr lang="en-GB" sz="4800" dirty="0" smtClean="0"/>
              <a:t>Maths curriculum 2014</a:t>
            </a:r>
            <a:endParaRPr lang="en-GB" sz="4800" dirty="0"/>
          </a:p>
        </p:txBody>
      </p:sp>
      <p:sp>
        <p:nvSpPr>
          <p:cNvPr id="3" name="Subtitle 2"/>
          <p:cNvSpPr>
            <a:spLocks noGrp="1"/>
          </p:cNvSpPr>
          <p:nvPr>
            <p:ph type="subTitle" idx="1"/>
          </p:nvPr>
        </p:nvSpPr>
        <p:spPr>
          <a:xfrm>
            <a:off x="945593" y="1147215"/>
            <a:ext cx="9000512" cy="3777714"/>
          </a:xfrm>
        </p:spPr>
        <p:txBody>
          <a:bodyPr>
            <a:noAutofit/>
          </a:bodyPr>
          <a:lstStyle/>
          <a:p>
            <a:pPr algn="l"/>
            <a:r>
              <a:rPr lang="en-GB" sz="2800" dirty="0" smtClean="0"/>
              <a:t>The national curriculum for mathematics aims to ensure that all pupils:</a:t>
            </a:r>
          </a:p>
          <a:p>
            <a:pPr algn="l"/>
            <a:endParaRPr lang="en-GB" sz="2800" dirty="0" smtClean="0"/>
          </a:p>
          <a:p>
            <a:pPr marL="457200" indent="-457200" algn="l">
              <a:buFont typeface="Arial" panose="020B0604020202020204" pitchFamily="34" charset="0"/>
              <a:buChar char="•"/>
            </a:pPr>
            <a:r>
              <a:rPr lang="en-GB" sz="2800" dirty="0" smtClean="0"/>
              <a:t>Become </a:t>
            </a:r>
            <a:r>
              <a:rPr lang="en-GB" sz="2800" b="1" u="sng" dirty="0" smtClean="0"/>
              <a:t>fluent </a:t>
            </a:r>
            <a:r>
              <a:rPr lang="en-GB" sz="2800" dirty="0" smtClean="0"/>
              <a:t>in the fundamentals of maths. This means that they develop a good understanding of our number system. They need to know key number facts and be able to recall them rapidly so that they can use this knowledge rapidly and accurately.</a:t>
            </a:r>
            <a:endParaRPr lang="en-GB" sz="2800" b="1" u="sng" dirty="0"/>
          </a:p>
        </p:txBody>
      </p:sp>
    </p:spTree>
    <p:extLst>
      <p:ext uri="{BB962C8B-B14F-4D97-AF65-F5344CB8AC3E}">
        <p14:creationId xmlns:p14="http://schemas.microsoft.com/office/powerpoint/2010/main" val="16301228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45593" y="0"/>
            <a:ext cx="8358828" cy="1147215"/>
          </a:xfrm>
        </p:spPr>
        <p:txBody>
          <a:bodyPr/>
          <a:lstStyle/>
          <a:p>
            <a:pPr algn="l"/>
            <a:r>
              <a:rPr lang="en-GB" sz="4800" dirty="0" smtClean="0"/>
              <a:t>Maths curriculum 2014</a:t>
            </a:r>
            <a:endParaRPr lang="en-GB" sz="4800" dirty="0"/>
          </a:p>
        </p:txBody>
      </p:sp>
      <p:sp>
        <p:nvSpPr>
          <p:cNvPr id="3" name="Subtitle 2"/>
          <p:cNvSpPr>
            <a:spLocks noGrp="1"/>
          </p:cNvSpPr>
          <p:nvPr>
            <p:ph type="subTitle" idx="1"/>
          </p:nvPr>
        </p:nvSpPr>
        <p:spPr>
          <a:xfrm>
            <a:off x="945593" y="1147215"/>
            <a:ext cx="9000512" cy="3777714"/>
          </a:xfrm>
        </p:spPr>
        <p:txBody>
          <a:bodyPr>
            <a:noAutofit/>
          </a:bodyPr>
          <a:lstStyle/>
          <a:p>
            <a:pPr algn="l"/>
            <a:r>
              <a:rPr lang="en-GB" sz="2800" dirty="0" smtClean="0"/>
              <a:t>The national curriculum for mathematics aims to ensure that all pupils:</a:t>
            </a:r>
          </a:p>
          <a:p>
            <a:pPr algn="l"/>
            <a:endParaRPr lang="en-GB" sz="2800" dirty="0" smtClean="0"/>
          </a:p>
          <a:p>
            <a:pPr marL="457200" indent="-457200" algn="l">
              <a:buFont typeface="Arial" panose="020B0604020202020204" pitchFamily="34" charset="0"/>
              <a:buChar char="•"/>
            </a:pPr>
            <a:r>
              <a:rPr lang="en-GB" sz="2800" b="1" u="sng" dirty="0" smtClean="0"/>
              <a:t>Reason mathematically </a:t>
            </a:r>
            <a:r>
              <a:rPr lang="en-GB" sz="2800" dirty="0" smtClean="0"/>
              <a:t>and explain their thinking using mathematical language as they work on different areas of maths. They need to be able to ask mathematical questions and work out ways to answer them. Children also need to be able to look for patterns and use them to make predictions or generalisations. Being able to justify their ideas is a vital skill.</a:t>
            </a:r>
            <a:endParaRPr lang="en-GB" sz="2800" b="1" u="sng" dirty="0"/>
          </a:p>
        </p:txBody>
      </p:sp>
    </p:spTree>
    <p:extLst>
      <p:ext uri="{BB962C8B-B14F-4D97-AF65-F5344CB8AC3E}">
        <p14:creationId xmlns:p14="http://schemas.microsoft.com/office/powerpoint/2010/main" val="8085711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45593" y="0"/>
            <a:ext cx="8358828" cy="1147215"/>
          </a:xfrm>
        </p:spPr>
        <p:txBody>
          <a:bodyPr/>
          <a:lstStyle/>
          <a:p>
            <a:pPr algn="l"/>
            <a:r>
              <a:rPr lang="en-GB" sz="4800" dirty="0" smtClean="0"/>
              <a:t>Maths curriculum 2014</a:t>
            </a:r>
            <a:endParaRPr lang="en-GB" sz="4800" dirty="0"/>
          </a:p>
        </p:txBody>
      </p:sp>
      <p:sp>
        <p:nvSpPr>
          <p:cNvPr id="3" name="Subtitle 2"/>
          <p:cNvSpPr>
            <a:spLocks noGrp="1"/>
          </p:cNvSpPr>
          <p:nvPr>
            <p:ph type="subTitle" idx="1"/>
          </p:nvPr>
        </p:nvSpPr>
        <p:spPr>
          <a:xfrm>
            <a:off x="945593" y="1147215"/>
            <a:ext cx="9000512" cy="3777714"/>
          </a:xfrm>
        </p:spPr>
        <p:txBody>
          <a:bodyPr>
            <a:noAutofit/>
          </a:bodyPr>
          <a:lstStyle/>
          <a:p>
            <a:pPr algn="l"/>
            <a:r>
              <a:rPr lang="en-GB" sz="2800" dirty="0" smtClean="0"/>
              <a:t>The national curriculum for mathematics aims to ensure that all pupils:</a:t>
            </a:r>
          </a:p>
          <a:p>
            <a:pPr algn="l"/>
            <a:endParaRPr lang="en-GB" sz="2800" dirty="0" smtClean="0"/>
          </a:p>
          <a:p>
            <a:pPr marL="457200" indent="-457200" algn="l">
              <a:buFont typeface="Arial" panose="020B0604020202020204" pitchFamily="34" charset="0"/>
              <a:buChar char="•"/>
            </a:pPr>
            <a:r>
              <a:rPr lang="en-GB" sz="2800" dirty="0" smtClean="0"/>
              <a:t>Can </a:t>
            </a:r>
            <a:r>
              <a:rPr lang="en-GB" sz="2800" b="1" u="sng" dirty="0" smtClean="0"/>
              <a:t>solve problems</a:t>
            </a:r>
            <a:r>
              <a:rPr lang="en-GB" sz="2800" dirty="0" smtClean="0"/>
              <a:t> by applying their understanding of maths to different types of problems so that they are able to break them down into a series of simpler steps. When children find a problem challenging they are encouraged to persevere and keep trying different ideas as they seek a solution. Understanding is the key. </a:t>
            </a:r>
            <a:r>
              <a:rPr lang="en-GB" sz="2800" b="1" u="sng" dirty="0" smtClean="0"/>
              <a:t> </a:t>
            </a:r>
            <a:endParaRPr lang="en-GB" sz="2800" b="1" u="sng" dirty="0"/>
          </a:p>
        </p:txBody>
      </p:sp>
    </p:spTree>
    <p:extLst>
      <p:ext uri="{BB962C8B-B14F-4D97-AF65-F5344CB8AC3E}">
        <p14:creationId xmlns:p14="http://schemas.microsoft.com/office/powerpoint/2010/main" val="39531977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45593" y="0"/>
            <a:ext cx="8358828" cy="1147215"/>
          </a:xfrm>
        </p:spPr>
        <p:txBody>
          <a:bodyPr/>
          <a:lstStyle/>
          <a:p>
            <a:pPr algn="l"/>
            <a:r>
              <a:rPr lang="en-GB" sz="4800" dirty="0" smtClean="0"/>
              <a:t>Expectations</a:t>
            </a:r>
            <a:endParaRPr lang="en-GB" sz="4800" dirty="0"/>
          </a:p>
        </p:txBody>
      </p:sp>
      <p:sp>
        <p:nvSpPr>
          <p:cNvPr id="3" name="Subtitle 2"/>
          <p:cNvSpPr>
            <a:spLocks noGrp="1"/>
          </p:cNvSpPr>
          <p:nvPr>
            <p:ph type="subTitle" idx="1"/>
          </p:nvPr>
        </p:nvSpPr>
        <p:spPr>
          <a:xfrm>
            <a:off x="945593" y="1532226"/>
            <a:ext cx="9000512" cy="3777714"/>
          </a:xfrm>
        </p:spPr>
        <p:txBody>
          <a:bodyPr>
            <a:noAutofit/>
          </a:bodyPr>
          <a:lstStyle/>
          <a:p>
            <a:pPr marL="457200" indent="-457200" algn="l">
              <a:buFont typeface="Arial" panose="020B0604020202020204" pitchFamily="34" charset="0"/>
              <a:buChar char="•"/>
            </a:pPr>
            <a:r>
              <a:rPr lang="en-GB" sz="2800" dirty="0" smtClean="0"/>
              <a:t>Knowledge of all compact methods – Year 4</a:t>
            </a:r>
          </a:p>
          <a:p>
            <a:pPr marL="457200" indent="-457200" algn="l">
              <a:buFont typeface="Arial" panose="020B0604020202020204" pitchFamily="34" charset="0"/>
              <a:buChar char="•"/>
            </a:pPr>
            <a:r>
              <a:rPr lang="en-GB" sz="2800" dirty="0" smtClean="0"/>
              <a:t>Fractions introduced in Year 1. By Year 6 children are expected to be able to calculate with fractions</a:t>
            </a:r>
          </a:p>
          <a:p>
            <a:pPr marL="457200" indent="-457200" algn="l">
              <a:buFont typeface="Arial" panose="020B0604020202020204" pitchFamily="34" charset="0"/>
              <a:buChar char="•"/>
            </a:pPr>
            <a:r>
              <a:rPr lang="en-GB" sz="2800" dirty="0" smtClean="0"/>
              <a:t>Roman numerals – up to 1000 in Years 3 and 4</a:t>
            </a:r>
          </a:p>
          <a:p>
            <a:pPr marL="457200" indent="-457200" algn="l">
              <a:buFont typeface="Arial" panose="020B0604020202020204" pitchFamily="34" charset="0"/>
              <a:buChar char="•"/>
            </a:pPr>
            <a:r>
              <a:rPr lang="en-GB" sz="2800" dirty="0" smtClean="0"/>
              <a:t>Stronger emphasis on algebra and find unknowns in an equation</a:t>
            </a:r>
          </a:p>
          <a:p>
            <a:pPr marL="457200" indent="-457200" algn="l">
              <a:buFont typeface="Arial" panose="020B0604020202020204" pitchFamily="34" charset="0"/>
              <a:buChar char="•"/>
            </a:pPr>
            <a:r>
              <a:rPr lang="en-GB" sz="2800" dirty="0" smtClean="0"/>
              <a:t>By the time children are at the end of Year 4 they should know their times tables to 12 x 12</a:t>
            </a:r>
          </a:p>
        </p:txBody>
      </p:sp>
    </p:spTree>
    <p:extLst>
      <p:ext uri="{BB962C8B-B14F-4D97-AF65-F5344CB8AC3E}">
        <p14:creationId xmlns:p14="http://schemas.microsoft.com/office/powerpoint/2010/main" val="24830855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417095" y="3982554"/>
            <a:ext cx="9400673" cy="1957137"/>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ounded Rectangle 3"/>
          <p:cNvSpPr/>
          <p:nvPr/>
        </p:nvSpPr>
        <p:spPr>
          <a:xfrm>
            <a:off x="945593" y="1363579"/>
            <a:ext cx="8872175" cy="1957137"/>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ctrTitle"/>
          </p:nvPr>
        </p:nvSpPr>
        <p:spPr>
          <a:xfrm>
            <a:off x="945593" y="0"/>
            <a:ext cx="8358828" cy="1147215"/>
          </a:xfrm>
        </p:spPr>
        <p:txBody>
          <a:bodyPr/>
          <a:lstStyle/>
          <a:p>
            <a:pPr algn="l"/>
            <a:r>
              <a:rPr lang="en-GB" sz="4800" dirty="0" smtClean="0"/>
              <a:t>Testing</a:t>
            </a:r>
            <a:endParaRPr lang="en-GB" sz="4800" dirty="0"/>
          </a:p>
        </p:txBody>
      </p:sp>
      <p:sp>
        <p:nvSpPr>
          <p:cNvPr id="3" name="Subtitle 2"/>
          <p:cNvSpPr>
            <a:spLocks noGrp="1"/>
          </p:cNvSpPr>
          <p:nvPr>
            <p:ph type="subTitle" idx="1"/>
          </p:nvPr>
        </p:nvSpPr>
        <p:spPr>
          <a:xfrm>
            <a:off x="945593" y="1532226"/>
            <a:ext cx="9000512" cy="1644111"/>
          </a:xfrm>
        </p:spPr>
        <p:txBody>
          <a:bodyPr>
            <a:noAutofit/>
          </a:bodyPr>
          <a:lstStyle/>
          <a:p>
            <a:pPr algn="l"/>
            <a:r>
              <a:rPr lang="en-GB" sz="2800" b="1" u="sng" dirty="0" smtClean="0"/>
              <a:t>Key Stage 1</a:t>
            </a:r>
          </a:p>
          <a:p>
            <a:pPr algn="l"/>
            <a:r>
              <a:rPr lang="en-GB" sz="2800" dirty="0" smtClean="0"/>
              <a:t>Paper 1 – Arithmetic (25 Qs in approx. 20 </a:t>
            </a:r>
            <a:r>
              <a:rPr lang="en-GB" sz="2800" dirty="0" err="1" smtClean="0"/>
              <a:t>mins</a:t>
            </a:r>
            <a:r>
              <a:rPr lang="en-GB" sz="2800" dirty="0" smtClean="0"/>
              <a:t>)</a:t>
            </a:r>
          </a:p>
          <a:p>
            <a:pPr algn="l"/>
            <a:r>
              <a:rPr lang="en-GB" sz="2800" dirty="0" smtClean="0"/>
              <a:t>Paper 2 - Reasoning</a:t>
            </a:r>
          </a:p>
        </p:txBody>
      </p:sp>
      <p:sp>
        <p:nvSpPr>
          <p:cNvPr id="5" name="Subtitle 2"/>
          <p:cNvSpPr txBox="1">
            <a:spLocks/>
          </p:cNvSpPr>
          <p:nvPr/>
        </p:nvSpPr>
        <p:spPr>
          <a:xfrm>
            <a:off x="417095" y="4139068"/>
            <a:ext cx="9529010" cy="1644111"/>
          </a:xfrm>
          <a:prstGeom prst="rect">
            <a:avLst/>
          </a:prstGeom>
        </p:spPr>
        <p:txBody>
          <a:bodyPr vert="horz" lIns="91440" tIns="45720" rIns="91440" bIns="45720" rtlCol="0" anchor="t">
            <a:noAutofit/>
          </a:bodyPr>
          <a:lstStyle>
            <a:lvl1pPr marL="0" indent="0" algn="r"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50000"/>
                    <a:lumOff val="5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9pPr>
          </a:lstStyle>
          <a:p>
            <a:pPr algn="l"/>
            <a:r>
              <a:rPr lang="en-GB" sz="2800" b="1" u="sng" dirty="0" smtClean="0"/>
              <a:t>Year 4 Times table test 2020</a:t>
            </a:r>
          </a:p>
          <a:p>
            <a:pPr algn="l"/>
            <a:r>
              <a:rPr lang="en-GB" sz="2800" dirty="0" smtClean="0"/>
              <a:t>All completed online</a:t>
            </a:r>
          </a:p>
          <a:p>
            <a:pPr algn="l"/>
            <a:r>
              <a:rPr lang="en-GB" sz="2800" dirty="0" smtClean="0"/>
              <a:t>The children will have 6 seconds to answer each question</a:t>
            </a:r>
            <a:endParaRPr lang="en-GB" sz="2800" dirty="0" smtClean="0"/>
          </a:p>
        </p:txBody>
      </p:sp>
    </p:spTree>
    <p:extLst>
      <p:ext uri="{BB962C8B-B14F-4D97-AF65-F5344CB8AC3E}">
        <p14:creationId xmlns:p14="http://schemas.microsoft.com/office/powerpoint/2010/main" val="4334178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945593" y="1363579"/>
            <a:ext cx="8872175" cy="2662989"/>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ctrTitle"/>
          </p:nvPr>
        </p:nvSpPr>
        <p:spPr>
          <a:xfrm>
            <a:off x="945593" y="0"/>
            <a:ext cx="8358828" cy="1147215"/>
          </a:xfrm>
        </p:spPr>
        <p:txBody>
          <a:bodyPr/>
          <a:lstStyle/>
          <a:p>
            <a:pPr algn="l"/>
            <a:r>
              <a:rPr lang="en-GB" sz="4800" dirty="0" smtClean="0"/>
              <a:t>Testing</a:t>
            </a:r>
            <a:endParaRPr lang="en-GB" sz="4800" dirty="0"/>
          </a:p>
        </p:txBody>
      </p:sp>
      <p:sp>
        <p:nvSpPr>
          <p:cNvPr id="3" name="Subtitle 2"/>
          <p:cNvSpPr>
            <a:spLocks noGrp="1"/>
          </p:cNvSpPr>
          <p:nvPr>
            <p:ph type="subTitle" idx="1"/>
          </p:nvPr>
        </p:nvSpPr>
        <p:spPr>
          <a:xfrm>
            <a:off x="945593" y="1532226"/>
            <a:ext cx="9000512" cy="1644111"/>
          </a:xfrm>
        </p:spPr>
        <p:txBody>
          <a:bodyPr>
            <a:noAutofit/>
          </a:bodyPr>
          <a:lstStyle/>
          <a:p>
            <a:pPr algn="l"/>
            <a:r>
              <a:rPr lang="en-GB" sz="2800" b="1" u="sng" dirty="0" smtClean="0"/>
              <a:t>Key Stage 2</a:t>
            </a:r>
          </a:p>
          <a:p>
            <a:pPr algn="l"/>
            <a:r>
              <a:rPr lang="en-GB" sz="2800" dirty="0" smtClean="0"/>
              <a:t>Paper 1 – Arithmetic (36 questions in 30 </a:t>
            </a:r>
            <a:r>
              <a:rPr lang="en-GB" sz="2800" dirty="0" err="1" smtClean="0"/>
              <a:t>mins</a:t>
            </a:r>
            <a:r>
              <a:rPr lang="en-GB" sz="2800" dirty="0" smtClean="0"/>
              <a:t>)</a:t>
            </a:r>
          </a:p>
          <a:p>
            <a:pPr algn="l"/>
            <a:r>
              <a:rPr lang="en-GB" sz="2800" dirty="0" smtClean="0"/>
              <a:t>Paper 2 – Reasoning (40 </a:t>
            </a:r>
            <a:r>
              <a:rPr lang="en-GB" sz="2800" dirty="0" err="1" smtClean="0"/>
              <a:t>mins</a:t>
            </a:r>
            <a:r>
              <a:rPr lang="en-GB" sz="2800" dirty="0" smtClean="0"/>
              <a:t>)</a:t>
            </a:r>
          </a:p>
          <a:p>
            <a:pPr algn="l"/>
            <a:r>
              <a:rPr lang="en-GB" sz="2800" dirty="0" smtClean="0"/>
              <a:t>Paper 3 – Reasoning  </a:t>
            </a:r>
          </a:p>
        </p:txBody>
      </p:sp>
    </p:spTree>
    <p:extLst>
      <p:ext uri="{BB962C8B-B14F-4D97-AF65-F5344CB8AC3E}">
        <p14:creationId xmlns:p14="http://schemas.microsoft.com/office/powerpoint/2010/main" val="39273927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a:srcRect l="24737" t="21586" r="57353" b="29383"/>
          <a:stretch/>
        </p:blipFill>
        <p:spPr>
          <a:xfrm>
            <a:off x="1074822" y="1395662"/>
            <a:ext cx="2614863" cy="4026568"/>
          </a:xfrm>
          <a:prstGeom prst="rect">
            <a:avLst/>
          </a:prstGeom>
        </p:spPr>
      </p:pic>
      <p:pic>
        <p:nvPicPr>
          <p:cNvPr id="8" name="Picture 7"/>
          <p:cNvPicPr>
            <a:picLocks noChangeAspect="1"/>
          </p:cNvPicPr>
          <p:nvPr/>
        </p:nvPicPr>
        <p:blipFill rotWithShape="1">
          <a:blip r:embed="rId2"/>
          <a:srcRect l="42812" t="18070" r="26667" b="7700"/>
          <a:stretch/>
        </p:blipFill>
        <p:spPr>
          <a:xfrm>
            <a:off x="4738589" y="360946"/>
            <a:ext cx="4455998" cy="6096001"/>
          </a:xfrm>
          <a:prstGeom prst="rect">
            <a:avLst/>
          </a:prstGeom>
        </p:spPr>
      </p:pic>
    </p:spTree>
    <p:extLst>
      <p:ext uri="{BB962C8B-B14F-4D97-AF65-F5344CB8AC3E}">
        <p14:creationId xmlns:p14="http://schemas.microsoft.com/office/powerpoint/2010/main" val="24031823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20000" t="18694" r="27920" b="4737"/>
          <a:stretch/>
        </p:blipFill>
        <p:spPr>
          <a:xfrm>
            <a:off x="1042738" y="256673"/>
            <a:ext cx="7603958" cy="6288507"/>
          </a:xfrm>
          <a:prstGeom prst="rect">
            <a:avLst/>
          </a:prstGeom>
        </p:spPr>
      </p:pic>
    </p:spTree>
    <p:extLst>
      <p:ext uri="{BB962C8B-B14F-4D97-AF65-F5344CB8AC3E}">
        <p14:creationId xmlns:p14="http://schemas.microsoft.com/office/powerpoint/2010/main" val="14346957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srcRect l="24561" t="19317" r="30702" b="10819"/>
          <a:stretch/>
        </p:blipFill>
        <p:spPr>
          <a:xfrm>
            <a:off x="1443789" y="272716"/>
            <a:ext cx="7379369" cy="6482269"/>
          </a:xfrm>
          <a:prstGeom prst="rect">
            <a:avLst/>
          </a:prstGeom>
        </p:spPr>
      </p:pic>
    </p:spTree>
    <p:extLst>
      <p:ext uri="{BB962C8B-B14F-4D97-AF65-F5344CB8AC3E}">
        <p14:creationId xmlns:p14="http://schemas.microsoft.com/office/powerpoint/2010/main" val="20022890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21930" t="17447" r="28597" b="17992"/>
          <a:stretch/>
        </p:blipFill>
        <p:spPr>
          <a:xfrm>
            <a:off x="802105" y="352927"/>
            <a:ext cx="8413967" cy="6176210"/>
          </a:xfrm>
          <a:prstGeom prst="rect">
            <a:avLst/>
          </a:prstGeom>
        </p:spPr>
      </p:pic>
    </p:spTree>
    <p:extLst>
      <p:ext uri="{BB962C8B-B14F-4D97-AF65-F5344CB8AC3E}">
        <p14:creationId xmlns:p14="http://schemas.microsoft.com/office/powerpoint/2010/main" val="20413642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srcRect l="27281" t="23373" r="29298" b="49493"/>
          <a:stretch/>
        </p:blipFill>
        <p:spPr>
          <a:xfrm>
            <a:off x="1138989" y="1780673"/>
            <a:ext cx="7940843" cy="2791327"/>
          </a:xfrm>
          <a:prstGeom prst="rect">
            <a:avLst/>
          </a:prstGeom>
        </p:spPr>
      </p:pic>
    </p:spTree>
    <p:extLst>
      <p:ext uri="{BB962C8B-B14F-4D97-AF65-F5344CB8AC3E}">
        <p14:creationId xmlns:p14="http://schemas.microsoft.com/office/powerpoint/2010/main" val="15634563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45593" y="0"/>
            <a:ext cx="8358828" cy="1147215"/>
          </a:xfrm>
        </p:spPr>
        <p:txBody>
          <a:bodyPr/>
          <a:lstStyle/>
          <a:p>
            <a:pPr algn="l"/>
            <a:r>
              <a:rPr lang="en-GB" sz="4800" dirty="0" smtClean="0"/>
              <a:t>Concrete Representation</a:t>
            </a:r>
            <a:endParaRPr lang="en-GB" sz="4800" dirty="0"/>
          </a:p>
        </p:txBody>
      </p:sp>
      <p:sp>
        <p:nvSpPr>
          <p:cNvPr id="3" name="Subtitle 2"/>
          <p:cNvSpPr>
            <a:spLocks noGrp="1"/>
          </p:cNvSpPr>
          <p:nvPr>
            <p:ph type="subTitle" idx="1"/>
          </p:nvPr>
        </p:nvSpPr>
        <p:spPr>
          <a:xfrm>
            <a:off x="945593" y="1532226"/>
            <a:ext cx="9000512" cy="3777714"/>
          </a:xfrm>
        </p:spPr>
        <p:txBody>
          <a:bodyPr>
            <a:noAutofit/>
          </a:bodyPr>
          <a:lstStyle/>
          <a:p>
            <a:pPr algn="l"/>
            <a:r>
              <a:rPr lang="en-GB" sz="2800" dirty="0" smtClean="0"/>
              <a:t>This is when ‘hands on’ resources are used to represent different concepts in maths.</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5087" y="2951748"/>
            <a:ext cx="3085019" cy="1283368"/>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70032" y="2486529"/>
            <a:ext cx="2823411" cy="2823411"/>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83037" y="4898365"/>
            <a:ext cx="2822647" cy="1880317"/>
          </a:xfrm>
          <a:prstGeom prst="rect">
            <a:avLst/>
          </a:prstGeo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03733" y="4530594"/>
            <a:ext cx="3437444" cy="2248088"/>
          </a:xfrm>
          <a:prstGeom prst="rect">
            <a:avLst/>
          </a:prstGeom>
        </p:spPr>
      </p:pic>
    </p:spTree>
    <p:extLst>
      <p:ext uri="{BB962C8B-B14F-4D97-AF65-F5344CB8AC3E}">
        <p14:creationId xmlns:p14="http://schemas.microsoft.com/office/powerpoint/2010/main" val="37129464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45593" y="0"/>
            <a:ext cx="8358828" cy="1147215"/>
          </a:xfrm>
        </p:spPr>
        <p:txBody>
          <a:bodyPr/>
          <a:lstStyle/>
          <a:p>
            <a:pPr algn="l"/>
            <a:r>
              <a:rPr lang="en-GB" sz="4800" dirty="0" smtClean="0"/>
              <a:t>Pictorial Representation</a:t>
            </a:r>
            <a:endParaRPr lang="en-GB" sz="4800" dirty="0"/>
          </a:p>
        </p:txBody>
      </p:sp>
      <p:sp>
        <p:nvSpPr>
          <p:cNvPr id="3" name="Subtitle 2"/>
          <p:cNvSpPr>
            <a:spLocks noGrp="1"/>
          </p:cNvSpPr>
          <p:nvPr>
            <p:ph type="subTitle" idx="1"/>
          </p:nvPr>
        </p:nvSpPr>
        <p:spPr>
          <a:xfrm>
            <a:off x="945593" y="1532226"/>
            <a:ext cx="9000512" cy="3777714"/>
          </a:xfrm>
        </p:spPr>
        <p:txBody>
          <a:bodyPr>
            <a:noAutofit/>
          </a:bodyPr>
          <a:lstStyle/>
          <a:p>
            <a:pPr algn="l"/>
            <a:r>
              <a:rPr lang="en-GB" sz="2800" dirty="0" smtClean="0"/>
              <a:t>Using representations, such as diagrams or a picture of a problem.</a:t>
            </a:r>
          </a:p>
        </p:txBody>
      </p:sp>
      <p:pic>
        <p:nvPicPr>
          <p:cNvPr id="8" name="Picture 7"/>
          <p:cNvPicPr>
            <a:picLocks noChangeAspect="1"/>
          </p:cNvPicPr>
          <p:nvPr/>
        </p:nvPicPr>
        <p:blipFill rotWithShape="1">
          <a:blip r:embed="rId2">
            <a:extLst>
              <a:ext uri="{28A0092B-C50C-407E-A947-70E740481C1C}">
                <a14:useLocalDpi xmlns:a14="http://schemas.microsoft.com/office/drawing/2010/main" val="0"/>
              </a:ext>
            </a:extLst>
          </a:blip>
          <a:srcRect l="7263" t="16105" r="1579" b="10632"/>
          <a:stretch/>
        </p:blipFill>
        <p:spPr>
          <a:xfrm>
            <a:off x="529390" y="2759242"/>
            <a:ext cx="3481136" cy="2098329"/>
          </a:xfrm>
          <a:prstGeom prst="rect">
            <a:avLst/>
          </a:prstGeom>
        </p:spPr>
      </p:pic>
      <p:pic>
        <p:nvPicPr>
          <p:cNvPr id="9" name="Picture 8"/>
          <p:cNvPicPr>
            <a:picLocks noChangeAspect="1"/>
          </p:cNvPicPr>
          <p:nvPr/>
        </p:nvPicPr>
        <p:blipFill rotWithShape="1">
          <a:blip r:embed="rId3"/>
          <a:srcRect l="34298" t="68284" r="51316" b="15186"/>
          <a:stretch/>
        </p:blipFill>
        <p:spPr>
          <a:xfrm>
            <a:off x="6881171" y="3031965"/>
            <a:ext cx="2630906" cy="1700463"/>
          </a:xfrm>
          <a:prstGeom prst="rect">
            <a:avLst/>
          </a:prstGeom>
        </p:spPr>
      </p:pic>
      <p:pic>
        <p:nvPicPr>
          <p:cNvPr id="10" name="Picture 9"/>
          <p:cNvPicPr>
            <a:picLocks noChangeAspect="1"/>
          </p:cNvPicPr>
          <p:nvPr/>
        </p:nvPicPr>
        <p:blipFill rotWithShape="1">
          <a:blip r:embed="rId4"/>
          <a:srcRect l="26228" t="60955" r="67193" b="20332"/>
          <a:stretch/>
        </p:blipFill>
        <p:spPr>
          <a:xfrm>
            <a:off x="4274774" y="2107943"/>
            <a:ext cx="2342149" cy="3747436"/>
          </a:xfrm>
          <a:prstGeom prst="rect">
            <a:avLst/>
          </a:prstGeom>
        </p:spPr>
      </p:pic>
    </p:spTree>
    <p:extLst>
      <p:ext uri="{BB962C8B-B14F-4D97-AF65-F5344CB8AC3E}">
        <p14:creationId xmlns:p14="http://schemas.microsoft.com/office/powerpoint/2010/main" val="28082476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45593" y="0"/>
            <a:ext cx="8358828" cy="1147215"/>
          </a:xfrm>
        </p:spPr>
        <p:txBody>
          <a:bodyPr/>
          <a:lstStyle/>
          <a:p>
            <a:pPr algn="l"/>
            <a:r>
              <a:rPr lang="en-GB" sz="4800" dirty="0" smtClean="0"/>
              <a:t>Abstract Representation</a:t>
            </a:r>
            <a:endParaRPr lang="en-GB" sz="4800" dirty="0"/>
          </a:p>
        </p:txBody>
      </p:sp>
      <p:sp>
        <p:nvSpPr>
          <p:cNvPr id="3" name="Subtitle 2"/>
          <p:cNvSpPr>
            <a:spLocks noGrp="1"/>
          </p:cNvSpPr>
          <p:nvPr>
            <p:ph type="subTitle" idx="1"/>
          </p:nvPr>
        </p:nvSpPr>
        <p:spPr>
          <a:xfrm>
            <a:off x="945593" y="1532226"/>
            <a:ext cx="9000512" cy="3777714"/>
          </a:xfrm>
        </p:spPr>
        <p:txBody>
          <a:bodyPr>
            <a:noAutofit/>
          </a:bodyPr>
          <a:lstStyle/>
          <a:p>
            <a:pPr algn="l"/>
            <a:r>
              <a:rPr lang="en-GB" sz="2800" dirty="0" smtClean="0"/>
              <a:t>The symbolic stage where a child is now capable of representing problems by using mathematical notation 12 – 7 = 5.</a:t>
            </a:r>
          </a:p>
        </p:txBody>
      </p:sp>
      <p:pic>
        <p:nvPicPr>
          <p:cNvPr id="4" name="Picture 3"/>
          <p:cNvPicPr>
            <a:picLocks noChangeAspect="1"/>
          </p:cNvPicPr>
          <p:nvPr/>
        </p:nvPicPr>
        <p:blipFill rotWithShape="1">
          <a:blip r:embed="rId2"/>
          <a:srcRect l="20877" t="24464" r="64035" b="39980"/>
          <a:stretch/>
        </p:blipFill>
        <p:spPr>
          <a:xfrm>
            <a:off x="6545179" y="2711115"/>
            <a:ext cx="2759242" cy="3657601"/>
          </a:xfrm>
          <a:prstGeom prst="rect">
            <a:avLst/>
          </a:prstGeom>
        </p:spPr>
      </p:pic>
      <p:pic>
        <p:nvPicPr>
          <p:cNvPr id="5" name="Picture 4"/>
          <p:cNvPicPr>
            <a:picLocks noChangeAspect="1"/>
          </p:cNvPicPr>
          <p:nvPr/>
        </p:nvPicPr>
        <p:blipFill rotWithShape="1">
          <a:blip r:embed="rId3"/>
          <a:srcRect l="37280" t="27739" r="32281" b="65711"/>
          <a:stretch/>
        </p:blipFill>
        <p:spPr>
          <a:xfrm>
            <a:off x="737937" y="3084198"/>
            <a:ext cx="5566610" cy="673769"/>
          </a:xfrm>
          <a:prstGeom prst="rect">
            <a:avLst/>
          </a:prstGeom>
        </p:spPr>
      </p:pic>
      <p:pic>
        <p:nvPicPr>
          <p:cNvPr id="6" name="Picture 5"/>
          <p:cNvPicPr>
            <a:picLocks noChangeAspect="1"/>
          </p:cNvPicPr>
          <p:nvPr/>
        </p:nvPicPr>
        <p:blipFill rotWithShape="1">
          <a:blip r:embed="rId4"/>
          <a:srcRect l="39649" t="36940" r="55439" b="47933"/>
          <a:stretch/>
        </p:blipFill>
        <p:spPr>
          <a:xfrm>
            <a:off x="2847029" y="4283244"/>
            <a:ext cx="898357" cy="1556084"/>
          </a:xfrm>
          <a:prstGeom prst="rect">
            <a:avLst/>
          </a:prstGeom>
        </p:spPr>
      </p:pic>
    </p:spTree>
    <p:extLst>
      <p:ext uri="{BB962C8B-B14F-4D97-AF65-F5344CB8AC3E}">
        <p14:creationId xmlns:p14="http://schemas.microsoft.com/office/powerpoint/2010/main" val="39217701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45593" y="0"/>
            <a:ext cx="8358828" cy="1147215"/>
          </a:xfrm>
        </p:spPr>
        <p:txBody>
          <a:bodyPr/>
          <a:lstStyle/>
          <a:p>
            <a:pPr algn="l"/>
            <a:r>
              <a:rPr lang="en-GB" sz="4800" dirty="0" smtClean="0"/>
              <a:t>Showing MASTERY</a:t>
            </a:r>
            <a:endParaRPr lang="en-GB" sz="4800" dirty="0"/>
          </a:p>
        </p:txBody>
      </p:sp>
      <p:sp>
        <p:nvSpPr>
          <p:cNvPr id="3" name="Subtitle 2"/>
          <p:cNvSpPr>
            <a:spLocks noGrp="1"/>
          </p:cNvSpPr>
          <p:nvPr>
            <p:ph type="subTitle" idx="1"/>
          </p:nvPr>
        </p:nvSpPr>
        <p:spPr>
          <a:xfrm>
            <a:off x="513347" y="1532226"/>
            <a:ext cx="9737558" cy="3777714"/>
          </a:xfrm>
        </p:spPr>
        <p:txBody>
          <a:bodyPr>
            <a:noAutofit/>
          </a:bodyPr>
          <a:lstStyle/>
          <a:p>
            <a:pPr marL="457200" indent="-457200" algn="l">
              <a:buFont typeface="Arial" panose="020B0604020202020204" pitchFamily="34" charset="0"/>
              <a:buChar char="•"/>
            </a:pPr>
            <a:r>
              <a:rPr lang="en-GB" sz="2800" dirty="0"/>
              <a:t>Describe an idea or </a:t>
            </a:r>
            <a:r>
              <a:rPr lang="en-GB" sz="2800" dirty="0" smtClean="0"/>
              <a:t>concept</a:t>
            </a:r>
            <a:r>
              <a:rPr lang="en-GB" sz="2800" dirty="0"/>
              <a:t> </a:t>
            </a:r>
            <a:r>
              <a:rPr lang="en-GB" sz="2800" dirty="0" smtClean="0"/>
              <a:t>in</a:t>
            </a:r>
            <a:r>
              <a:rPr lang="en-GB" sz="2800" dirty="0"/>
              <a:t> his or her own words  </a:t>
            </a:r>
            <a:endParaRPr lang="en-GB" sz="2800" dirty="0" smtClean="0"/>
          </a:p>
          <a:p>
            <a:pPr marL="457200" indent="-457200" algn="l">
              <a:buFont typeface="Arial" panose="020B0604020202020204" pitchFamily="34" charset="0"/>
              <a:buChar char="•"/>
            </a:pPr>
            <a:r>
              <a:rPr lang="en-GB" sz="2800" dirty="0" smtClean="0"/>
              <a:t>Represent</a:t>
            </a:r>
            <a:r>
              <a:rPr lang="en-GB" sz="2800" dirty="0"/>
              <a:t> it in a variety of different ways e.g. using </a:t>
            </a:r>
            <a:endParaRPr lang="en-GB" sz="2800" dirty="0" smtClean="0"/>
          </a:p>
          <a:p>
            <a:pPr algn="l"/>
            <a:r>
              <a:rPr lang="en-GB" sz="2800" dirty="0" smtClean="0"/>
              <a:t>     concrete</a:t>
            </a:r>
            <a:r>
              <a:rPr lang="en-GB" sz="2800" dirty="0"/>
              <a:t> materials, pictures or symbols  </a:t>
            </a:r>
            <a:endParaRPr lang="en-GB" sz="2800" dirty="0" smtClean="0"/>
          </a:p>
          <a:p>
            <a:pPr marL="457200" indent="-457200" algn="l">
              <a:buFont typeface="Arial" panose="020B0604020202020204" pitchFamily="34" charset="0"/>
              <a:buChar char="•"/>
            </a:pPr>
            <a:r>
              <a:rPr lang="en-GB" sz="2800" dirty="0" smtClean="0"/>
              <a:t>Explain</a:t>
            </a:r>
            <a:r>
              <a:rPr lang="en-GB" sz="2800" dirty="0"/>
              <a:t> it to someone </a:t>
            </a:r>
            <a:r>
              <a:rPr lang="en-GB" sz="2800" dirty="0" smtClean="0"/>
              <a:t>else</a:t>
            </a:r>
          </a:p>
          <a:p>
            <a:pPr marL="457200" indent="-457200" algn="l">
              <a:buFont typeface="Arial" panose="020B0604020202020204" pitchFamily="34" charset="0"/>
              <a:buChar char="•"/>
            </a:pPr>
            <a:r>
              <a:rPr lang="en-GB" sz="2800" dirty="0" smtClean="0"/>
              <a:t>Make</a:t>
            </a:r>
            <a:r>
              <a:rPr lang="en-GB" sz="2800" dirty="0"/>
              <a:t> up his or her own examples (and  non examples) of the </a:t>
            </a:r>
            <a:r>
              <a:rPr lang="en-GB" sz="2800" dirty="0" smtClean="0"/>
              <a:t>idea</a:t>
            </a:r>
          </a:p>
          <a:p>
            <a:pPr marL="457200" indent="-457200" algn="l">
              <a:buFont typeface="Arial" panose="020B0604020202020204" pitchFamily="34" charset="0"/>
              <a:buChar char="•"/>
            </a:pPr>
            <a:r>
              <a:rPr lang="en-GB" sz="2800" dirty="0" smtClean="0"/>
              <a:t>See</a:t>
            </a:r>
            <a:r>
              <a:rPr lang="en-GB" sz="2800" dirty="0"/>
              <a:t> connections between it and other </a:t>
            </a:r>
            <a:r>
              <a:rPr lang="en-GB" sz="2800" dirty="0" smtClean="0"/>
              <a:t>ideas</a:t>
            </a:r>
          </a:p>
          <a:p>
            <a:pPr marL="457200" indent="-457200" algn="l">
              <a:buFont typeface="Arial" panose="020B0604020202020204" pitchFamily="34" charset="0"/>
              <a:buChar char="•"/>
            </a:pPr>
            <a:r>
              <a:rPr lang="en-GB" sz="2800" dirty="0" smtClean="0"/>
              <a:t>Recognise</a:t>
            </a:r>
            <a:r>
              <a:rPr lang="en-GB" sz="2800" dirty="0"/>
              <a:t> the maths in </a:t>
            </a:r>
            <a:r>
              <a:rPr lang="en-GB" sz="2800" dirty="0" smtClean="0"/>
              <a:t>different</a:t>
            </a:r>
            <a:r>
              <a:rPr lang="en-GB" sz="2800" dirty="0"/>
              <a:t> context and </a:t>
            </a:r>
            <a:r>
              <a:rPr lang="en-GB" sz="2800" dirty="0" smtClean="0"/>
              <a:t>situations</a:t>
            </a:r>
          </a:p>
        </p:txBody>
      </p:sp>
    </p:spTree>
    <p:extLst>
      <p:ext uri="{BB962C8B-B14F-4D97-AF65-F5344CB8AC3E}">
        <p14:creationId xmlns:p14="http://schemas.microsoft.com/office/powerpoint/2010/main" val="31311725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45593" y="0"/>
            <a:ext cx="8358828" cy="1147215"/>
          </a:xfrm>
        </p:spPr>
        <p:txBody>
          <a:bodyPr/>
          <a:lstStyle/>
          <a:p>
            <a:pPr algn="l"/>
            <a:r>
              <a:rPr lang="en-GB" sz="4800" dirty="0" smtClean="0"/>
              <a:t>Helping at home</a:t>
            </a:r>
            <a:endParaRPr lang="en-GB" sz="4800" dirty="0"/>
          </a:p>
        </p:txBody>
      </p:sp>
      <p:sp>
        <p:nvSpPr>
          <p:cNvPr id="3" name="Subtitle 2"/>
          <p:cNvSpPr>
            <a:spLocks noGrp="1"/>
          </p:cNvSpPr>
          <p:nvPr>
            <p:ph type="subTitle" idx="1"/>
          </p:nvPr>
        </p:nvSpPr>
        <p:spPr>
          <a:xfrm>
            <a:off x="513347" y="1532226"/>
            <a:ext cx="9737558" cy="3777714"/>
          </a:xfrm>
        </p:spPr>
        <p:txBody>
          <a:bodyPr>
            <a:noAutofit/>
          </a:bodyPr>
          <a:lstStyle/>
          <a:p>
            <a:pPr marL="457200" indent="-457200" algn="l">
              <a:buFont typeface="Arial" panose="020B0604020202020204" pitchFamily="34" charset="0"/>
              <a:buChar char="•"/>
            </a:pPr>
            <a:r>
              <a:rPr lang="en-GB" sz="2800" dirty="0" smtClean="0"/>
              <a:t>Cooking</a:t>
            </a:r>
          </a:p>
          <a:p>
            <a:pPr marL="457200" indent="-457200" algn="l">
              <a:buFont typeface="Arial" panose="020B0604020202020204" pitchFamily="34" charset="0"/>
              <a:buChar char="•"/>
            </a:pPr>
            <a:r>
              <a:rPr lang="en-GB" sz="2800" dirty="0" smtClean="0"/>
              <a:t>Look at numbers in the environment </a:t>
            </a:r>
            <a:r>
              <a:rPr lang="en-GB" sz="2800" dirty="0" err="1" smtClean="0"/>
              <a:t>e.g</a:t>
            </a:r>
            <a:r>
              <a:rPr lang="en-GB" sz="2800" dirty="0" smtClean="0"/>
              <a:t> number plates, book pages, sleeps until Christmas, shopping.</a:t>
            </a:r>
          </a:p>
          <a:p>
            <a:pPr marL="457200" indent="-457200" algn="l">
              <a:buFont typeface="Arial" panose="020B0604020202020204" pitchFamily="34" charset="0"/>
              <a:buChar char="•"/>
            </a:pPr>
            <a:r>
              <a:rPr lang="en-GB" sz="2800" dirty="0" smtClean="0"/>
              <a:t>Money</a:t>
            </a:r>
          </a:p>
          <a:p>
            <a:pPr marL="457200" indent="-457200" algn="l">
              <a:buFont typeface="Arial" panose="020B0604020202020204" pitchFamily="34" charset="0"/>
              <a:buChar char="•"/>
            </a:pPr>
            <a:r>
              <a:rPr lang="en-GB" sz="2800" dirty="0" smtClean="0"/>
              <a:t>Comparing heights</a:t>
            </a:r>
          </a:p>
          <a:p>
            <a:pPr marL="457200" indent="-457200" algn="l">
              <a:buFont typeface="Arial" panose="020B0604020202020204" pitchFamily="34" charset="0"/>
              <a:buChar char="•"/>
            </a:pPr>
            <a:r>
              <a:rPr lang="en-GB" sz="2800" dirty="0" smtClean="0"/>
              <a:t>Birthdays, moths of the year, days of the week</a:t>
            </a:r>
          </a:p>
        </p:txBody>
      </p:sp>
    </p:spTree>
    <p:extLst>
      <p:ext uri="{BB962C8B-B14F-4D97-AF65-F5344CB8AC3E}">
        <p14:creationId xmlns:p14="http://schemas.microsoft.com/office/powerpoint/2010/main" val="38713292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45593" y="0"/>
            <a:ext cx="8358828" cy="1147215"/>
          </a:xfrm>
        </p:spPr>
        <p:txBody>
          <a:bodyPr/>
          <a:lstStyle/>
          <a:p>
            <a:pPr algn="l"/>
            <a:r>
              <a:rPr lang="en-GB" sz="4800" dirty="0" smtClean="0"/>
              <a:t>Helping at home</a:t>
            </a:r>
            <a:endParaRPr lang="en-GB" sz="4800" dirty="0"/>
          </a:p>
        </p:txBody>
      </p:sp>
      <p:pic>
        <p:nvPicPr>
          <p:cNvPr id="6" name="Picture 5"/>
          <p:cNvPicPr>
            <a:picLocks noChangeAspect="1"/>
          </p:cNvPicPr>
          <p:nvPr/>
        </p:nvPicPr>
        <p:blipFill rotWithShape="1">
          <a:blip r:embed="rId2"/>
          <a:srcRect l="27456" t="32574" r="27895" b="23448"/>
          <a:stretch/>
        </p:blipFill>
        <p:spPr>
          <a:xfrm>
            <a:off x="945593" y="1427748"/>
            <a:ext cx="8165433" cy="4523873"/>
          </a:xfrm>
          <a:prstGeom prst="rect">
            <a:avLst/>
          </a:prstGeom>
        </p:spPr>
      </p:pic>
    </p:spTree>
    <p:extLst>
      <p:ext uri="{BB962C8B-B14F-4D97-AF65-F5344CB8AC3E}">
        <p14:creationId xmlns:p14="http://schemas.microsoft.com/office/powerpoint/2010/main" val="416590912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1966</TotalTime>
  <Words>561</Words>
  <Application>Microsoft Office PowerPoint</Application>
  <PresentationFormat>Widescreen</PresentationFormat>
  <Paragraphs>64</Paragraphs>
  <Slides>20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20</vt:i4>
      </vt:variant>
    </vt:vector>
  </HeadingPairs>
  <TitlesOfParts>
    <vt:vector size="24" baseType="lpstr">
      <vt:lpstr>Arial</vt:lpstr>
      <vt:lpstr>Trebuchet MS</vt:lpstr>
      <vt:lpstr>Wingdings 3</vt:lpstr>
      <vt:lpstr>Facet</vt:lpstr>
      <vt:lpstr>Maths Open Morning</vt:lpstr>
      <vt:lpstr>Aims</vt:lpstr>
      <vt:lpstr>A child that is good at maths:</vt:lpstr>
      <vt:lpstr>Maths curriculum 2014</vt:lpstr>
      <vt:lpstr>Maths curriculum 2014</vt:lpstr>
      <vt:lpstr>Maths curriculum 2014</vt:lpstr>
      <vt:lpstr>Expectations</vt:lpstr>
      <vt:lpstr>Testing</vt:lpstr>
      <vt:lpstr>Testing</vt:lpstr>
      <vt:lpstr>PowerPoint Presentation</vt:lpstr>
      <vt:lpstr>PowerPoint Presentation</vt:lpstr>
      <vt:lpstr>PowerPoint Presentation</vt:lpstr>
      <vt:lpstr>PowerPoint Presentation</vt:lpstr>
      <vt:lpstr>PowerPoint Presentation</vt:lpstr>
      <vt:lpstr>Concrete Representation</vt:lpstr>
      <vt:lpstr>Pictorial Representation</vt:lpstr>
      <vt:lpstr>Abstract Representation</vt:lpstr>
      <vt:lpstr>Showing MASTERY</vt:lpstr>
      <vt:lpstr>Helping at home</vt:lpstr>
      <vt:lpstr>Helping at home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Maths Open Morning</dc:title>
  <dc:creator>Windows User</dc:creator>
  <cp:lastModifiedBy>Windows User</cp:lastModifiedBy>
  <cp:revision>14</cp:revision>
  <dcterms:created xsi:type="dcterms:W3CDTF">2018-12-15T23:39:45Z</dcterms:created>
  <dcterms:modified xsi:type="dcterms:W3CDTF">2018-12-17T08:26:03Z</dcterms:modified>
</cp:coreProperties>
</file>